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1" r:id="rId10"/>
    <p:sldId id="265" r:id="rId11"/>
    <p:sldId id="266" r:id="rId12"/>
    <p:sldId id="267" r:id="rId13"/>
    <p:sldId id="268" r:id="rId14"/>
    <p:sldId id="269" r:id="rId15"/>
    <p:sldId id="27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1BB6F-7FCF-4D4E-8F89-7854D4FA339F}" v="7" dt="2021-08-08T17:54:54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Fox" userId="8e44608e8ca542c9" providerId="LiveId" clId="{62E1BB6F-7FCF-4D4E-8F89-7854D4FA339F}"/>
    <pc:docChg chg="modSld">
      <pc:chgData name="Andrea Fox" userId="8e44608e8ca542c9" providerId="LiveId" clId="{62E1BB6F-7FCF-4D4E-8F89-7854D4FA339F}" dt="2021-08-08T17:54:54.584" v="0"/>
      <pc:docMkLst>
        <pc:docMk/>
      </pc:docMkLst>
      <pc:sldChg chg="addSp modSp">
        <pc:chgData name="Andrea Fox" userId="8e44608e8ca542c9" providerId="LiveId" clId="{62E1BB6F-7FCF-4D4E-8F89-7854D4FA339F}" dt="2021-08-08T17:54:54.584" v="0"/>
        <pc:sldMkLst>
          <pc:docMk/>
          <pc:sldMk cId="4001944610" sldId="256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001944610" sldId="256"/>
            <ac:picMk id="4" creationId="{C6088D4E-EDEC-4B3F-8B10-C0B49B9A1612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132019895" sldId="257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132019895" sldId="257"/>
            <ac:picMk id="4" creationId="{1DFDF82F-CED9-4EDE-9D23-603487001BA0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4227194231" sldId="259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227194231" sldId="259"/>
            <ac:picMk id="4" creationId="{6AA131E6-FB0F-42BA-89A9-893B7C262B32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232914715" sldId="260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232914715" sldId="260"/>
            <ac:picMk id="4" creationId="{64796B35-E458-46F3-84C3-EAD2F3924901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641400820" sldId="261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641400820" sldId="261"/>
            <ac:picMk id="4" creationId="{754B4B6B-B38A-401E-B933-F869CA09CBE9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3359137620" sldId="262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3359137620" sldId="262"/>
            <ac:picMk id="4" creationId="{840E8664-C485-423A-A9E5-887C9E5375D2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4116785451" sldId="263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116785451" sldId="263"/>
            <ac:picMk id="3" creationId="{4C337017-CC44-4759-807F-115DE7DB6C99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4279532818" sldId="264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279532818" sldId="264"/>
            <ac:picMk id="3" creationId="{D75DC4BB-8901-4667-AD53-47511CEC302E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375737893" sldId="265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375737893" sldId="265"/>
            <ac:picMk id="4" creationId="{AE363B64-5555-4845-835B-0065FF8BFB8E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3919116568" sldId="266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3919116568" sldId="266"/>
            <ac:picMk id="3" creationId="{B4C580C1-1C9E-4CB0-A671-E94F7376FB33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1003151247" sldId="267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1003151247" sldId="267"/>
            <ac:picMk id="3" creationId="{F43DA5C9-99E3-4CB8-B54C-41EC6FE20156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2331375435" sldId="268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2331375435" sldId="268"/>
            <ac:picMk id="4" creationId="{FB9DB798-323E-4DB5-B44D-D433271F36DF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4132309832" sldId="269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132309832" sldId="269"/>
            <ac:picMk id="4" creationId="{1AAD3FC8-20A9-4F70-A94D-6043D30A2A02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4148861769" sldId="270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4148861769" sldId="270"/>
            <ac:picMk id="3" creationId="{4E944480-BD06-4A7C-B8F0-9347D40E4012}"/>
          </ac:picMkLst>
        </pc:picChg>
      </pc:sldChg>
      <pc:sldChg chg="addSp modSp">
        <pc:chgData name="Andrea Fox" userId="8e44608e8ca542c9" providerId="LiveId" clId="{62E1BB6F-7FCF-4D4E-8F89-7854D4FA339F}" dt="2021-08-08T17:54:54.584" v="0"/>
        <pc:sldMkLst>
          <pc:docMk/>
          <pc:sldMk cId="2278469246" sldId="271"/>
        </pc:sldMkLst>
        <pc:picChg chg="add mod">
          <ac:chgData name="Andrea Fox" userId="8e44608e8ca542c9" providerId="LiveId" clId="{62E1BB6F-7FCF-4D4E-8F89-7854D4FA339F}" dt="2021-08-08T17:54:54.584" v="0"/>
          <ac:picMkLst>
            <pc:docMk/>
            <pc:sldMk cId="2278469246" sldId="271"/>
            <ac:picMk id="3" creationId="{43C8B168-0687-4404-ACB5-B613EFD035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7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9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sansdosage.blogspot.com/2012/05/more-than-beverage-more-than-beverage.html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/photos/wine?utm_source=unsplash&amp;utm_medium=referral&amp;utm_content=creditCopyText" TargetMode="External"/><Relationship Id="rId2" Type="http://schemas.openxmlformats.org/officeDocument/2006/relationships/hyperlink" Target="https://unsplash.com/@chiro?utm_source=unsplash&amp;utm_medium=referral&amp;utm_content=creditCopyT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@davidsonluna?utm_source=unsplash&amp;utm_medium=referral&amp;utm_content=creditCopyText" TargetMode="External"/><Relationship Id="rId5" Type="http://schemas.openxmlformats.org/officeDocument/2006/relationships/hyperlink" Target="https://www.kaggle.com/budnyak/wine-rating-and-price" TargetMode="External"/><Relationship Id="rId4" Type="http://schemas.openxmlformats.org/officeDocument/2006/relationships/hyperlink" Target="https://unsplash.com/@carsonmasterson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://theconversation.com/the-compound-behind-all-those-stories-about-red-wine-being-good-for-you-35291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ine, beverage, alcohol, fruit drink&#10;&#10;Description automatically generated">
            <a:extLst>
              <a:ext uri="{FF2B5EF4-FFF2-40B4-BE49-F238E27FC236}">
                <a16:creationId xmlns:a16="http://schemas.microsoft.com/office/drawing/2014/main" id="{AFFB4578-F8A8-40C7-A57D-829671233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5" r="-1" b="25286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35ACD-08B6-4E9D-B1C8-54F564509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Wine Ratings – Which Wine is the Best?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564B31-EE13-411D-85A2-91328D37C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Andrea Fox</a:t>
            </a:r>
          </a:p>
          <a:p>
            <a:pPr>
              <a:lnSpc>
                <a:spcPct val="100000"/>
              </a:lnSpc>
            </a:pPr>
            <a:r>
              <a:rPr lang="en-US" sz="1700"/>
              <a:t>Summer 2021</a:t>
            </a:r>
          </a:p>
          <a:p>
            <a:pPr>
              <a:lnSpc>
                <a:spcPct val="100000"/>
              </a:lnSpc>
            </a:pPr>
            <a:r>
              <a:rPr lang="en-US" sz="1700"/>
              <a:t>DSC680 – Applied Data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088D4E-EDEC-4B3F-8B10-C0B49B9A16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54"/>
    </mc:Choice>
    <mc:Fallback>
      <p:transition spd="slow" advTm="29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759F-E79A-4822-9A00-298B8F028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C3C99-D61E-42F7-B1FA-96D3B536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new csv file</a:t>
            </a:r>
          </a:p>
          <a:p>
            <a:r>
              <a:rPr lang="en-US" dirty="0"/>
              <a:t>Removed column</a:t>
            </a:r>
          </a:p>
          <a:p>
            <a:r>
              <a:rPr lang="en-US" dirty="0"/>
              <a:t>Correlation</a:t>
            </a:r>
          </a:p>
          <a:p>
            <a:r>
              <a:rPr lang="en-US" dirty="0"/>
              <a:t>Ratings</a:t>
            </a:r>
          </a:p>
          <a:p>
            <a:r>
              <a:rPr lang="en-US" dirty="0"/>
              <a:t>Price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63B64-5555-4845-835B-0065FF8BFB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43"/>
    </mc:Choice>
    <mc:Fallback>
      <p:transition spd="slow" advTm="92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Wine barrels">
            <a:extLst>
              <a:ext uri="{FF2B5EF4-FFF2-40B4-BE49-F238E27FC236}">
                <a16:creationId xmlns:a16="http://schemas.microsoft.com/office/drawing/2014/main" id="{F82DFC4F-9364-4DF3-9809-E0EF1D26B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1" b="9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4085A-6126-441D-B93C-C031895DA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Wrap-up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C580C1-1C9E-4CB0-A671-E94F7376F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1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7"/>
    </mc:Choice>
    <mc:Fallback>
      <p:transition spd="slow" advTm="24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wine glasses&#10;&#10;Description automatically generated with low confidence">
            <a:extLst>
              <a:ext uri="{FF2B5EF4-FFF2-40B4-BE49-F238E27FC236}">
                <a16:creationId xmlns:a16="http://schemas.microsoft.com/office/drawing/2014/main" id="{AA389129-58D4-4443-BAB1-328D39784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9008" r="51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6E19B4-FF33-4787-A356-9C7660F0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DF377-767E-4343-AAC8-0DC8B56B911E}"/>
              </a:ext>
            </a:extLst>
          </p:cNvPr>
          <p:cNvSpPr txBox="1"/>
          <p:nvPr/>
        </p:nvSpPr>
        <p:spPr>
          <a:xfrm>
            <a:off x="9423293" y="6657945"/>
            <a:ext cx="276870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sansdosage.blogspot.com/2012/05/more-than-beverage-more-than-beverag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3DA5C9-99E3-4CB8-B54C-41EC6FE20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"/>
    </mc:Choice>
    <mc:Fallback>
      <p:transition spd="slow" advTm="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A94E-ABE7-4B40-B232-B97E65D2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1 - 5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44FD8-F6C6-4F02-987F-9D9EFB39E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you think the data will be skewed since some countries and regions had a small number of ratings versus others?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criteria are you using to consider the best? Is it rating? Price? Combination?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 it possible that events during the wine vintage year would influence the overall rating?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ratings by wine type differ by region? For example, if Napa Valley is known for producing more red wines would those ratings be higher?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Does a higher price equal a better wine?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9DB798-323E-4DB5-B44D-D433271F3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94"/>
    </mc:Choice>
    <mc:Fallback>
      <p:transition spd="slow" advTm="9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5162-202A-4E56-8B80-B3B99716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6 - 10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C680-3C53-4B84-9A01-9FB2B6CED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Would it make more sense to find the best wine by type instead of overall?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you think flavor (sweet, dry) will influence wine ratings by type?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Price is done in Euros, </a:t>
            </a:r>
            <a:r>
              <a:rPr lang="en-US"/>
              <a:t>is there </a:t>
            </a:r>
            <a:r>
              <a:rPr lang="en-US" dirty="0"/>
              <a:t>a way to find out average price by US dollars?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odds that you end up trying the wine that is overall best wine or best by types?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has this project changed your perception of wine?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AD3FC8-20A9-4F70-A94D-6043D30A2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0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61"/>
    </mc:Choice>
    <mc:Fallback>
      <p:transition spd="slow" advTm="9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le of fish&#10;&#10;Description automatically generated with low confidence">
            <a:extLst>
              <a:ext uri="{FF2B5EF4-FFF2-40B4-BE49-F238E27FC236}">
                <a16:creationId xmlns:a16="http://schemas.microsoft.com/office/drawing/2014/main" id="{EA7969F5-94CB-440E-87DA-B03695F90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" r="716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5F0B3-F228-43DF-854E-522636A1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944480-BD06-4A7C-B8F0-9347D40E4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"/>
    </mc:Choice>
    <mc:Fallback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A67F-220B-4497-99BB-9C1E230D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DD34-DEA4-45E1-93D4-7FA2DD6CA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Title page image credit - </a:t>
            </a:r>
            <a:r>
              <a:rPr lang="en-US" sz="1800" dirty="0">
                <a:effectLst/>
                <a:latin typeface="Segoe UI Light" panose="020B0502040204020203" pitchFamily="34" charset="0"/>
                <a:hlinkClick r:id="rId2"/>
              </a:rPr>
              <a:t>photo </a:t>
            </a:r>
            <a:r>
              <a:rPr lang="en-US" sz="1800" dirty="0" err="1">
                <a:effectLst/>
                <a:latin typeface="Segoe UI Light" panose="020B0502040204020203" pitchFamily="34" charset="0"/>
                <a:hlinkClick r:id="rId2"/>
              </a:rPr>
              <a:t>nic</a:t>
            </a:r>
            <a:r>
              <a:rPr lang="en-US" sz="1800" dirty="0">
                <a:effectLst/>
                <a:latin typeface="Segoe UI Light" panose="020B0502040204020203" pitchFamily="34" charset="0"/>
              </a:rPr>
              <a:t> on </a:t>
            </a:r>
            <a:r>
              <a:rPr lang="en-US" sz="1800" dirty="0" err="1">
                <a:effectLst/>
                <a:latin typeface="Segoe UI Light" panose="020B0502040204020203" pitchFamily="34" charset="0"/>
                <a:hlinkClick r:id="rId3"/>
              </a:rPr>
              <a:t>Unsplash</a:t>
            </a:r>
            <a:r>
              <a:rPr lang="en-US" sz="1800" dirty="0">
                <a:effectLst/>
                <a:latin typeface="Segoe UI Light" panose="020B0502040204020203" pitchFamily="34" charset="0"/>
                <a:hlinkClick r:id="rId3"/>
              </a:rPr>
              <a:t> </a:t>
            </a:r>
            <a:endParaRPr lang="en-US" sz="1800" dirty="0">
              <a:effectLst/>
              <a:latin typeface="Segoe UI Light" panose="020B0502040204020203" pitchFamily="34" charset="0"/>
            </a:endParaRPr>
          </a:p>
          <a:p>
            <a:r>
              <a:rPr lang="en-US" dirty="0"/>
              <a:t>Table of Contents image credit - </a:t>
            </a:r>
            <a:r>
              <a:rPr lang="en-US" sz="1800" dirty="0">
                <a:effectLst/>
                <a:latin typeface="Segoe UI Light" panose="020B0502040204020203" pitchFamily="34" charset="0"/>
                <a:hlinkClick r:id="rId4"/>
              </a:rPr>
              <a:t>Carson Masterson</a:t>
            </a:r>
            <a:r>
              <a:rPr lang="en-US" sz="1800" dirty="0">
                <a:effectLst/>
                <a:latin typeface="Segoe UI Light" panose="020B0502040204020203" pitchFamily="34" charset="0"/>
              </a:rPr>
              <a:t> on </a:t>
            </a:r>
            <a:r>
              <a:rPr lang="en-US" sz="1800" dirty="0" err="1">
                <a:effectLst/>
                <a:latin typeface="Segoe UI Light" panose="020B0502040204020203" pitchFamily="34" charset="0"/>
                <a:hlinkClick r:id="rId3"/>
              </a:rPr>
              <a:t>Unsplash</a:t>
            </a:r>
            <a:r>
              <a:rPr lang="en-US" sz="1800" dirty="0">
                <a:effectLst/>
                <a:latin typeface="Segoe UI Light" panose="020B0502040204020203" pitchFamily="34" charset="0"/>
                <a:hlinkClick r:id="rId3"/>
              </a:rPr>
              <a:t> </a:t>
            </a:r>
            <a:endParaRPr lang="en-US" sz="1800" dirty="0">
              <a:effectLst/>
              <a:latin typeface="Segoe UI Light" panose="020B0502040204020203" pitchFamily="34" charset="0"/>
            </a:endParaRPr>
          </a:p>
          <a:p>
            <a:r>
              <a:rPr lang="en-US" dirty="0" err="1"/>
              <a:t>Budnyak</a:t>
            </a:r>
            <a:r>
              <a:rPr lang="en-US" dirty="0"/>
              <a:t>, Anton. (2020, August 27). Wine Rating &amp; Price. Retrieved from Kaggle: </a:t>
            </a:r>
            <a:r>
              <a:rPr lang="en-US" dirty="0">
                <a:hlinkClick r:id="rId5"/>
              </a:rPr>
              <a:t>https://www.kaggle.com/budnyak/wine-rating-and-price</a:t>
            </a:r>
            <a:endParaRPr lang="en-US" dirty="0"/>
          </a:p>
          <a:p>
            <a:r>
              <a:rPr lang="en-US" dirty="0"/>
              <a:t>Thank you slide image credit -  </a:t>
            </a:r>
            <a:r>
              <a:rPr lang="en-US" dirty="0">
                <a:hlinkClick r:id="rId6"/>
              </a:rPr>
              <a:t>D A V I D S O N L U N A</a:t>
            </a:r>
            <a:r>
              <a:rPr lang="en-US" dirty="0"/>
              <a:t> on </a:t>
            </a:r>
            <a:r>
              <a:rPr lang="en-US" dirty="0" err="1">
                <a:hlinkClick r:id="rId3"/>
              </a:rPr>
              <a:t>Unsplash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19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lass of wine&#10;&#10;Description automatically generated with medium confidence">
            <a:extLst>
              <a:ext uri="{FF2B5EF4-FFF2-40B4-BE49-F238E27FC236}">
                <a16:creationId xmlns:a16="http://schemas.microsoft.com/office/drawing/2014/main" id="{5BF8A886-1013-4F59-8A29-8749A90AE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1BEBDE-7B2B-4F87-94AB-90689A2E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Table of Contents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DEB86-8C96-42A2-B7AE-37389B20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Introduction</a:t>
            </a:r>
          </a:p>
          <a:p>
            <a:r>
              <a:rPr lang="en-US" sz="1700" dirty="0"/>
              <a:t>Variables</a:t>
            </a:r>
          </a:p>
          <a:p>
            <a:r>
              <a:rPr lang="en-US" sz="1700" dirty="0"/>
              <a:t>Clean-up</a:t>
            </a:r>
          </a:p>
          <a:p>
            <a:r>
              <a:rPr lang="en-US" sz="1700" dirty="0"/>
              <a:t>Visual Analysis</a:t>
            </a:r>
          </a:p>
          <a:p>
            <a:r>
              <a:rPr lang="en-US" sz="1700" dirty="0"/>
              <a:t>Technical Analysis</a:t>
            </a:r>
          </a:p>
          <a:p>
            <a:r>
              <a:rPr lang="en-US" sz="1700" dirty="0"/>
              <a:t>Wrap-up</a:t>
            </a:r>
          </a:p>
          <a:p>
            <a:r>
              <a:rPr lang="en-US" sz="1700" dirty="0"/>
              <a:t>Questions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FDF82F-CED9-4EDE-9D23-603487001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3"/>
    </mc:Choice>
    <mc:Fallback>
      <p:transition spd="slow" advTm="17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A602-15AD-4952-BE62-889D1735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DEDDE-111B-4948-8419-4F458928A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came from Kaggle – Wine Rating &amp; Price (</a:t>
            </a:r>
            <a:r>
              <a:rPr lang="en-US" dirty="0" err="1"/>
              <a:t>Budnyak</a:t>
            </a:r>
            <a:r>
              <a:rPr lang="en-US" dirty="0"/>
              <a:t>, 2020)</a:t>
            </a:r>
          </a:p>
          <a:p>
            <a:r>
              <a:rPr lang="en-US" dirty="0"/>
              <a:t>Contained 4 different files</a:t>
            </a:r>
          </a:p>
          <a:p>
            <a:r>
              <a:rPr lang="en-US" dirty="0"/>
              <a:t>8 variables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A131E6-FB0F-42BA-89A9-893B7C262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9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70"/>
    </mc:Choice>
    <mc:Fallback>
      <p:transition spd="slow" advTm="2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table, food, fruit&#10;&#10;Description automatically generated">
            <a:extLst>
              <a:ext uri="{FF2B5EF4-FFF2-40B4-BE49-F238E27FC236}">
                <a16:creationId xmlns:a16="http://schemas.microsoft.com/office/drawing/2014/main" id="{FFB5AD0C-9FA9-4C27-B969-03DD674A84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2775" r="149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4B3DA-1146-478B-AB62-E4E3EF76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A18B-B014-4F53-B4A7-BA5132FDF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Name</a:t>
            </a:r>
          </a:p>
          <a:p>
            <a:pPr>
              <a:lnSpc>
                <a:spcPct val="100000"/>
              </a:lnSpc>
            </a:pPr>
            <a:r>
              <a:rPr lang="en-US" sz="1700"/>
              <a:t>Country</a:t>
            </a:r>
          </a:p>
          <a:p>
            <a:pPr>
              <a:lnSpc>
                <a:spcPct val="100000"/>
              </a:lnSpc>
            </a:pPr>
            <a:r>
              <a:rPr lang="en-US" sz="1700"/>
              <a:t>Region</a:t>
            </a:r>
          </a:p>
          <a:p>
            <a:pPr>
              <a:lnSpc>
                <a:spcPct val="100000"/>
              </a:lnSpc>
            </a:pPr>
            <a:r>
              <a:rPr lang="en-US" sz="1700"/>
              <a:t>Winery</a:t>
            </a:r>
          </a:p>
          <a:p>
            <a:pPr>
              <a:lnSpc>
                <a:spcPct val="100000"/>
              </a:lnSpc>
            </a:pPr>
            <a:r>
              <a:rPr lang="en-US" sz="1700"/>
              <a:t>Rating</a:t>
            </a:r>
          </a:p>
          <a:p>
            <a:pPr>
              <a:lnSpc>
                <a:spcPct val="100000"/>
              </a:lnSpc>
            </a:pPr>
            <a:r>
              <a:rPr lang="en-US" sz="1700"/>
              <a:t>Number of Ratings</a:t>
            </a:r>
          </a:p>
          <a:p>
            <a:pPr>
              <a:lnSpc>
                <a:spcPct val="100000"/>
              </a:lnSpc>
            </a:pPr>
            <a:r>
              <a:rPr lang="en-US" sz="1700"/>
              <a:t>Price</a:t>
            </a:r>
          </a:p>
          <a:p>
            <a:pPr>
              <a:lnSpc>
                <a:spcPct val="100000"/>
              </a:lnSpc>
            </a:pPr>
            <a:r>
              <a:rPr lang="en-US" sz="1700"/>
              <a:t>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DFBDD-D3E9-4690-B35C-73F676C1080E}"/>
              </a:ext>
            </a:extLst>
          </p:cNvPr>
          <p:cNvSpPr txBox="1"/>
          <p:nvPr/>
        </p:nvSpPr>
        <p:spPr>
          <a:xfrm>
            <a:off x="9562755" y="6657945"/>
            <a:ext cx="262924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theconversation.com/the-compound-behind-all-those-stories-about-red-wine-being-good-for-you-3529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796B35-E458-46F3-84C3-EAD2F3924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4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0"/>
    </mc:Choice>
    <mc:Fallback>
      <p:transition spd="slow" advTm="18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51AA-46A1-4DD2-9729-E81D21A8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8A14-9AF1-49C3-A711-EF87C0CF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in 4 files</a:t>
            </a:r>
          </a:p>
          <a:p>
            <a:r>
              <a:rPr lang="en-US" dirty="0"/>
              <a:t>Looked for null values</a:t>
            </a:r>
          </a:p>
          <a:p>
            <a:r>
              <a:rPr lang="en-US" dirty="0"/>
              <a:t>Describe()</a:t>
            </a:r>
          </a:p>
          <a:p>
            <a:r>
              <a:rPr lang="en-US" dirty="0"/>
              <a:t>Added new column of “Type”</a:t>
            </a:r>
          </a:p>
          <a:p>
            <a:r>
              <a:rPr lang="en-US" dirty="0"/>
              <a:t>Combined 4 files into 1</a:t>
            </a:r>
          </a:p>
          <a:p>
            <a:r>
              <a:rPr lang="en-US" dirty="0"/>
              <a:t>Change values of N.V.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4B4B6B-B38A-401E-B933-F869CA09C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0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30"/>
    </mc:Choice>
    <mc:Fallback>
      <p:transition spd="slow" advTm="6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F2BE3-DE62-48D4-AA75-11D796E6C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Visual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2191-4180-4721-8855-FE94B14D9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Used PowerBi to create</a:t>
            </a:r>
          </a:p>
          <a:p>
            <a:r>
              <a:rPr lang="en-US" sz="1700"/>
              <a:t>Three dashboards</a:t>
            </a:r>
          </a:p>
          <a:p>
            <a:pPr lvl="1"/>
            <a:r>
              <a:rPr lang="en-US" sz="1700"/>
              <a:t>Overview</a:t>
            </a:r>
          </a:p>
          <a:p>
            <a:pPr lvl="1"/>
            <a:r>
              <a:rPr lang="en-US" sz="1700"/>
              <a:t>Locations</a:t>
            </a:r>
          </a:p>
          <a:p>
            <a:pPr lvl="1"/>
            <a:r>
              <a:rPr lang="en-US" sz="1700"/>
              <a:t>Country Specifics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3EF39308-9DDE-499D-B91B-DCE037D7D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20640" y="849112"/>
            <a:ext cx="6656832" cy="50591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0E8664-C485-423A-A9E5-887C9E537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3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95"/>
    </mc:Choice>
    <mc:Fallback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77F3C-8806-4DAA-BAC8-CEE4BA3F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Overview Dashboard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27F1683-793E-40AA-BFCE-CC2E9F9AD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51166" y="625683"/>
            <a:ext cx="6673247" cy="54553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337017-CC44-4759-807F-115DE7DB6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8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75"/>
    </mc:Choice>
    <mc:Fallback>
      <p:transition spd="slow" advTm="7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DF0BA-52EE-4A0B-A460-88C91AD66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Locations Dashboard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F54AE78-B7C2-452A-9A1A-2C4C15D5B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7494" y="625683"/>
            <a:ext cx="6992622" cy="54542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5DC4BB-8901-4667-AD53-47511CEC3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32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56"/>
    </mc:Choice>
    <mc:Fallback>
      <p:transition spd="slow" advTm="53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7371B-84A7-4ADF-9BF3-8687209F6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Country Specifics Dashboard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C34B94A-E0C7-4AD1-9DCA-1DB482D25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37918" y="625683"/>
            <a:ext cx="3811774" cy="54542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C8B168-0687-4404-ACB5-B613EFD03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6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10"/>
    </mc:Choice>
    <mc:Fallback>
      <p:transition spd="slow" advTm="4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AccentBox</Template>
  <TotalTime>99</TotalTime>
  <Words>404</Words>
  <Application>Microsoft Office PowerPoint</Application>
  <PresentationFormat>Widescreen</PresentationFormat>
  <Paragraphs>69</Paragraphs>
  <Slides>16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Calibri</vt:lpstr>
      <vt:lpstr>Segoe UI Light</vt:lpstr>
      <vt:lpstr>AccentBoxVTI</vt:lpstr>
      <vt:lpstr>Wine Ratings – Which Wine is the Best?</vt:lpstr>
      <vt:lpstr>Table of Contents</vt:lpstr>
      <vt:lpstr>Introduction</vt:lpstr>
      <vt:lpstr>Variables</vt:lpstr>
      <vt:lpstr>Overview of Cleaning</vt:lpstr>
      <vt:lpstr>Visual Analysis</vt:lpstr>
      <vt:lpstr>Overview Dashboard</vt:lpstr>
      <vt:lpstr>Locations Dashboard</vt:lpstr>
      <vt:lpstr>Country Specifics Dashboard</vt:lpstr>
      <vt:lpstr>Technical Analysis</vt:lpstr>
      <vt:lpstr>Wrap-up</vt:lpstr>
      <vt:lpstr>Questions?</vt:lpstr>
      <vt:lpstr>Questions 1 - 5</vt:lpstr>
      <vt:lpstr>Questions 6 - 10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Ratings – Which Wine is the Best?</dc:title>
  <dc:creator>Andrea Fox</dc:creator>
  <cp:lastModifiedBy>Andrea Fox</cp:lastModifiedBy>
  <cp:revision>2</cp:revision>
  <dcterms:created xsi:type="dcterms:W3CDTF">2021-08-01T22:20:55Z</dcterms:created>
  <dcterms:modified xsi:type="dcterms:W3CDTF">2021-08-08T17:55:21Z</dcterms:modified>
</cp:coreProperties>
</file>